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33"/>
  </p:notesMasterIdLst>
  <p:handoutMasterIdLst>
    <p:handoutMasterId r:id="rId34"/>
  </p:handoutMasterIdLst>
  <p:sldIdLst>
    <p:sldId id="794" r:id="rId2"/>
    <p:sldId id="756" r:id="rId3"/>
    <p:sldId id="799" r:id="rId4"/>
    <p:sldId id="766" r:id="rId5"/>
    <p:sldId id="770" r:id="rId6"/>
    <p:sldId id="795" r:id="rId7"/>
    <p:sldId id="822" r:id="rId8"/>
    <p:sldId id="796" r:id="rId9"/>
    <p:sldId id="797" r:id="rId10"/>
    <p:sldId id="823" r:id="rId11"/>
    <p:sldId id="825" r:id="rId12"/>
    <p:sldId id="798" r:id="rId13"/>
    <p:sldId id="826" r:id="rId14"/>
    <p:sldId id="800" r:id="rId15"/>
    <p:sldId id="808" r:id="rId16"/>
    <p:sldId id="810" r:id="rId17"/>
    <p:sldId id="775" r:id="rId18"/>
    <p:sldId id="776" r:id="rId19"/>
    <p:sldId id="827" r:id="rId20"/>
    <p:sldId id="828" r:id="rId21"/>
    <p:sldId id="829" r:id="rId22"/>
    <p:sldId id="777" r:id="rId23"/>
    <p:sldId id="778" r:id="rId24"/>
    <p:sldId id="779" r:id="rId25"/>
    <p:sldId id="780" r:id="rId26"/>
    <p:sldId id="830" r:id="rId27"/>
    <p:sldId id="809" r:id="rId28"/>
    <p:sldId id="787" r:id="rId29"/>
    <p:sldId id="788" r:id="rId30"/>
    <p:sldId id="786" r:id="rId31"/>
    <p:sldId id="811" r:id="rId32"/>
  </p:sldIdLst>
  <p:sldSz cx="12192000" cy="6858000"/>
  <p:notesSz cx="7099300" cy="10234613"/>
  <p:custDataLst>
    <p:tags r:id="rId3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3333FF"/>
    <a:srgbClr val="FFFF00"/>
    <a:srgbClr val="FF3300"/>
    <a:srgbClr val="CC00CC"/>
    <a:srgbClr val="FFCC00"/>
    <a:srgbClr val="FF9999"/>
    <a:srgbClr val="CC0000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18" autoAdjust="0"/>
  </p:normalViewPr>
  <p:slideViewPr>
    <p:cSldViewPr>
      <p:cViewPr varScale="1">
        <p:scale>
          <a:sx n="131" d="100"/>
          <a:sy n="131" d="100"/>
        </p:scale>
        <p:origin x="32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7BAD947-BB31-456D-A2F8-2D0CBCE72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1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07A86CA3-876B-4777-9BC7-218EB90757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1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5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4AFB6-BBB0-4A1F-B30B-98094C83B3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9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16.xml"/><Relationship Id="rId10" Type="http://schemas.openxmlformats.org/officeDocument/2006/relationships/image" Target="../media/image28.png"/><Relationship Id="rId4" Type="http://schemas.openxmlformats.org/officeDocument/2006/relationships/tags" Target="../tags/tag15.xml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33.png"/><Relationship Id="rId26" Type="http://schemas.openxmlformats.org/officeDocument/2006/relationships/image" Target="../media/image22.png"/><Relationship Id="rId3" Type="http://schemas.openxmlformats.org/officeDocument/2006/relationships/tags" Target="../tags/tag19.xml"/><Relationship Id="rId21" Type="http://schemas.openxmlformats.org/officeDocument/2006/relationships/image" Target="../media/image36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32.png"/><Relationship Id="rId25" Type="http://schemas.openxmlformats.org/officeDocument/2006/relationships/image" Target="../media/image21.png"/><Relationship Id="rId33" Type="http://schemas.openxmlformats.org/officeDocument/2006/relationships/image" Target="../media/image44.png"/><Relationship Id="rId2" Type="http://schemas.openxmlformats.org/officeDocument/2006/relationships/tags" Target="../tags/tag18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0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20.png"/><Relationship Id="rId32" Type="http://schemas.openxmlformats.org/officeDocument/2006/relationships/image" Target="../media/image43.png"/><Relationship Id="rId5" Type="http://schemas.openxmlformats.org/officeDocument/2006/relationships/tags" Target="../tags/tag2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8.png"/><Relationship Id="rId28" Type="http://schemas.openxmlformats.org/officeDocument/2006/relationships/image" Target="../media/image39.png"/><Relationship Id="rId10" Type="http://schemas.openxmlformats.org/officeDocument/2006/relationships/tags" Target="../tags/tag26.xml"/><Relationship Id="rId19" Type="http://schemas.openxmlformats.org/officeDocument/2006/relationships/image" Target="../media/image34.png"/><Relationship Id="rId31" Type="http://schemas.openxmlformats.org/officeDocument/2006/relationships/image" Target="../media/image42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37.png"/><Relationship Id="rId27" Type="http://schemas.openxmlformats.org/officeDocument/2006/relationships/image" Target="../media/image23.png"/><Relationship Id="rId30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1600200"/>
            <a:ext cx="4997888" cy="420311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  <a:effectLst/>
        </p:spPr>
        <p:txBody>
          <a:bodyPr/>
          <a:lstStyle/>
          <a:p>
            <a:pPr eaLnBrk="1" hangingPunct="1"/>
            <a:r>
              <a:rPr lang="en-US" sz="3600" dirty="0"/>
              <a:t>Reinforcement Learning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Manual Exploration – Bridge Grid </a:t>
            </a:r>
          </a:p>
        </p:txBody>
      </p:sp>
      <p:pic>
        <p:nvPicPr>
          <p:cNvPr id="5" name="Qlearning--manual exploration--bridge 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894" y="1142999"/>
            <a:ext cx="8304213" cy="5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Epsilon-Greedy – Crawler </a:t>
            </a:r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lvl="1">
              <a:buNone/>
            </a:pPr>
            <a:endParaRPr lang="en-US" sz="2400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1512" y="1219564"/>
            <a:ext cx="4621888" cy="3352072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0978" y="4261336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175618" y="54226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53480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Modified Q-Update: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7384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Regular Q-Update: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(L11D4)]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Exploration Function – Crawler </a:t>
            </a:r>
          </a:p>
        </p:txBody>
      </p:sp>
      <p:pic>
        <p:nvPicPr>
          <p:cNvPr id="3" name="Qlearning--exploration function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4927600" cy="4729164"/>
          </a:xfrm>
        </p:spPr>
        <p:txBody>
          <a:bodyPr/>
          <a:lstStyle/>
          <a:p>
            <a:r>
              <a:rPr lang="en-US" sz="2200" dirty="0"/>
              <a:t>Even if you learn the optimal policy, you still make mistakes along the way!</a:t>
            </a:r>
          </a:p>
          <a:p>
            <a:r>
              <a:rPr lang="en-US" sz="2200" dirty="0"/>
              <a:t>Regret is a measure of your total mistake cost: the difference between your (expected) rewards, including youthful </a:t>
            </a:r>
            <a:r>
              <a:rPr lang="en-US" sz="2200" dirty="0" err="1"/>
              <a:t>suboptimality</a:t>
            </a:r>
            <a:r>
              <a:rPr lang="en-US" sz="2200" dirty="0"/>
              <a:t>, and optimal (expected) rewards</a:t>
            </a:r>
          </a:p>
          <a:p>
            <a:r>
              <a:rPr lang="en-US" sz="2200" dirty="0"/>
              <a:t>Minimizing regret goes beyond learning to be optimal – it requires optimally learning to be optimal</a:t>
            </a:r>
          </a:p>
          <a:p>
            <a:r>
              <a:rPr lang="en-US" sz="2200" dirty="0"/>
              <a:t>Example: random exploration and exploration functions both end up optimal, but random exploration has higher regret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758" y="1447800"/>
            <a:ext cx="6889574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5613" y="1314450"/>
            <a:ext cx="6229350" cy="52387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5105400" y="6096000"/>
            <a:ext cx="7086600" cy="8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watch all (L11D5)]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silent train (L11D6)] 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tricky – watch all (L11D7)]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Watch All</a:t>
            </a:r>
          </a:p>
        </p:txBody>
      </p:sp>
      <p:pic>
        <p:nvPicPr>
          <p:cNvPr id="5" name="Qlearning--pacman--tin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544" y="1143000"/>
            <a:ext cx="8316913" cy="51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still assume an MDP: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states 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model T(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reward function R(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/>
              <a:t>Still looking for a policy </a:t>
            </a:r>
            <a:r>
              <a:rPr lang="en-US" sz="28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Big idea: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Silent Train</a:t>
            </a:r>
          </a:p>
        </p:txBody>
      </p:sp>
      <p:pic>
        <p:nvPicPr>
          <p:cNvPr id="3" name="Qlearning--pacman--tiny--silent tra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Tricky – Watch All</a:t>
            </a:r>
          </a:p>
        </p:txBody>
      </p:sp>
      <p:pic>
        <p:nvPicPr>
          <p:cNvPr id="3" name="Qlearning--pacman--trick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0" y="1143000"/>
            <a:ext cx="8351520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53600" y="632460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 (L11D10)]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Approximate Q-Learning --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Search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590675"/>
            <a:ext cx="5762625" cy="4581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Problem: often the feature-based policies that work well (win games, maximize utilities) aren’t the ones that approximate V / Q best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E.g. your value functions from project 2 were probably horrible estimates of future rewards, but they still produced good decisions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Q-learning’s priority: get Q-values close (modeling)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Action selection priority: get ordering of Q-values right (prediction)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We’ll see this distinction between modeling and prediction again later in the course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Solution: learn policies that maximize rewards, not the values that predict them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Policy search: start with an ok solution (e.g. Q-learning) then fine-tune by hill climbing on feature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Simplest policy search:</a:t>
            </a:r>
          </a:p>
          <a:p>
            <a:pPr lvl="1"/>
            <a:r>
              <a:rPr lang="en-US" sz="2400" dirty="0"/>
              <a:t>Start with an initial linear value function or Q-function</a:t>
            </a:r>
          </a:p>
          <a:p>
            <a:pPr lvl="1"/>
            <a:r>
              <a:rPr lang="en-US" sz="2400" dirty="0"/>
              <a:t>Nudge each feature weight up and down and see if your policy is better than before</a:t>
            </a:r>
          </a:p>
          <a:p>
            <a:pPr lvl="1"/>
            <a:endParaRPr lang="en-US" sz="2400" dirty="0"/>
          </a:p>
          <a:p>
            <a:r>
              <a:rPr lang="en-US" sz="2800" dirty="0"/>
              <a:t>Problems:</a:t>
            </a:r>
          </a:p>
          <a:p>
            <a:pPr lvl="1"/>
            <a:r>
              <a:rPr lang="en-US" sz="2400" dirty="0"/>
              <a:t>How do we tell the policy got better?</a:t>
            </a:r>
          </a:p>
          <a:p>
            <a:pPr lvl="1"/>
            <a:r>
              <a:rPr lang="en-US" sz="2400" dirty="0"/>
              <a:t>Need to run many sample episodes!</a:t>
            </a:r>
          </a:p>
          <a:p>
            <a:pPr lvl="1"/>
            <a:r>
              <a:rPr lang="en-US" sz="2400" dirty="0"/>
              <a:t>If there are a lot of features, this can be impractical</a:t>
            </a:r>
          </a:p>
          <a:p>
            <a:pPr lvl="1"/>
            <a:endParaRPr lang="en-US" sz="2400" dirty="0"/>
          </a:p>
          <a:p>
            <a:r>
              <a:rPr lang="en-US" sz="2800" dirty="0"/>
              <a:t>Better methods exploit </a:t>
            </a:r>
            <a:r>
              <a:rPr lang="en-US" sz="2800" dirty="0" err="1"/>
              <a:t>lookahead</a:t>
            </a:r>
            <a:r>
              <a:rPr lang="en-US" sz="2800" dirty="0"/>
              <a:t> structure, sample wisely, change multiple parameters…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The Story So Far: MDPs and 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Known MDP: Offline Solution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914942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	Value / policy iteration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810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Model-Based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3400" y="4409420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2484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Model-Free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0" y="4419600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VI/PI on approx. MDP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70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Q-learning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Value Learning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pic>
        <p:nvPicPr>
          <p:cNvPr id="2" name="HELICOPTER -- inver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4610" y="1168400"/>
            <a:ext cx="7963790" cy="5308600"/>
          </a:xfrm>
        </p:spPr>
      </p:pic>
      <p:sp>
        <p:nvSpPr>
          <p:cNvPr id="3" name="TextBox 2"/>
          <p:cNvSpPr txBox="1"/>
          <p:nvPr/>
        </p:nvSpPr>
        <p:spPr>
          <a:xfrm>
            <a:off x="-76200" y="6488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/>
                <a:cs typeface="Calibri"/>
              </a:rPr>
              <a:t>[Andrew Ng]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2585" y="6488668"/>
            <a:ext cx="213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HELICOPTER]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524027"/>
            <a:ext cx="5702300" cy="4252356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172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We’re done with Part I: Search and Planning!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We’ve seen how AI methods can solve problems in: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Search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 Satisfaction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Markov Decision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Reinforcement Learning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Next up: Part II: Uncertainty and Learning!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Model-Free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dirty="0"/>
              <a:t>Model-free (temporal difference) learning</a:t>
            </a:r>
          </a:p>
          <a:p>
            <a:pPr lvl="1"/>
            <a:r>
              <a:rPr lang="en-US" dirty="0"/>
              <a:t>Experience world through episodes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 estimates each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Over time, updates will mimic Bellman updates</a:t>
            </a:r>
          </a:p>
          <a:p>
            <a:pPr lvl="2"/>
            <a:endParaRPr lang="en-US" sz="2000" dirty="0"/>
          </a:p>
          <a:p>
            <a:endParaRPr lang="en-US" sz="3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1916" y="3764280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982228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/>
              <a:t>We’d like to do Q-value updates to each Q-state: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r>
              <a:rPr lang="en-US" sz="2000"/>
              <a:t>But can’t compute this update without knowing T, R</a:t>
            </a:r>
          </a:p>
          <a:p>
            <a:pPr lvl="4"/>
            <a:endParaRPr lang="en-US" sz="1200"/>
          </a:p>
          <a:p>
            <a:r>
              <a:rPr lang="en-US" sz="2400"/>
              <a:t>Instead, compute average as we go</a:t>
            </a:r>
          </a:p>
          <a:p>
            <a:pPr lvl="1"/>
            <a:r>
              <a:rPr lang="en-US" sz="2000"/>
              <a:t>Receive a sample transition (s,a,r,s’)</a:t>
            </a:r>
          </a:p>
          <a:p>
            <a:pPr lvl="1"/>
            <a:r>
              <a:rPr lang="en-US" sz="2000"/>
              <a:t>This sample suggests</a:t>
            </a:r>
          </a:p>
          <a:p>
            <a:pPr lvl="2"/>
            <a:endParaRPr lang="en-US" sz="1600"/>
          </a:p>
          <a:p>
            <a:pPr lvl="2"/>
            <a:endParaRPr lang="en-US" sz="1600"/>
          </a:p>
          <a:p>
            <a:pPr lvl="1"/>
            <a:r>
              <a:rPr lang="en-US" sz="2000"/>
              <a:t>But we want to average over results from (s,a)  (Why?)</a:t>
            </a:r>
          </a:p>
          <a:p>
            <a:pPr lvl="1"/>
            <a:r>
              <a:rPr lang="en-US" sz="2000"/>
              <a:t>So keep a running average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5675" y="5791200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4495800"/>
            <a:ext cx="346868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12984" y="1898552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auto – cliff grid (L11D1)]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Auto Cliff Grid</a:t>
            </a:r>
          </a:p>
        </p:txBody>
      </p:sp>
      <p:pic>
        <p:nvPicPr>
          <p:cNvPr id="5" name="Qlearning--auto--cliff-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9" y="1143000"/>
            <a:ext cx="853440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46286</TotalTime>
  <Words>1222</Words>
  <Application>Microsoft Office PowerPoint</Application>
  <PresentationFormat>Widescreen</PresentationFormat>
  <Paragraphs>224</Paragraphs>
  <Slides>31</Slides>
  <Notes>2</Notes>
  <HiddenSlides>1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Symbol</vt:lpstr>
      <vt:lpstr>Wingdings</vt:lpstr>
      <vt:lpstr>dan-berkeley-nlp-v1</vt:lpstr>
      <vt:lpstr>CS 188: Artificial Intelligence </vt:lpstr>
      <vt:lpstr>Reinforcement Learning</vt:lpstr>
      <vt:lpstr>The Story So Far: MDPs and RL</vt:lpstr>
      <vt:lpstr>Model-Free Learning</vt:lpstr>
      <vt:lpstr>Q-Learning</vt:lpstr>
      <vt:lpstr>Q-Learning Properties</vt:lpstr>
      <vt:lpstr>Video of Demo Q-Learning Auto Cliff Grid</vt:lpstr>
      <vt:lpstr>Exploration vs. Exploitation</vt:lpstr>
      <vt:lpstr>How to Explore?</vt:lpstr>
      <vt:lpstr>Video of Demo Q-learning – Manual Exploration – Bridge Grid </vt:lpstr>
      <vt:lpstr>Video of Demo Q-learning – Epsilon-Greedy – Crawler </vt:lpstr>
      <vt:lpstr>Exploration Functions</vt:lpstr>
      <vt:lpstr>Video of Demo Q-learning – Exploration Function – Crawler </vt:lpstr>
      <vt:lpstr>Regret</vt:lpstr>
      <vt:lpstr>Approximate Q-Learning</vt:lpstr>
      <vt:lpstr>Approximate Q-Learning</vt:lpstr>
      <vt:lpstr>Generalizing Across States</vt:lpstr>
      <vt:lpstr>Example: Pacman</vt:lpstr>
      <vt:lpstr>Video of Demo Q-Learning Pacman – Tiny – Watch All</vt:lpstr>
      <vt:lpstr>Video of Demo Q-Learning Pacman – Tiny – Silent Train</vt:lpstr>
      <vt:lpstr>Video of Demo Q-Learning Pacman – Tricky – Watch All</vt:lpstr>
      <vt:lpstr>Feature-Based Representations</vt:lpstr>
      <vt:lpstr>Linear Value Functions</vt:lpstr>
      <vt:lpstr>Approximate Q-Learning</vt:lpstr>
      <vt:lpstr>Example: Q-Pacman</vt:lpstr>
      <vt:lpstr>Video of Demo Approximate Q-Learning -- Pacman</vt:lpstr>
      <vt:lpstr>Policy Search</vt:lpstr>
      <vt:lpstr>Policy Search</vt:lpstr>
      <vt:lpstr>Policy Search</vt:lpstr>
      <vt:lpstr>Policy Search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Ladislau Boloni</cp:lastModifiedBy>
  <cp:revision>2994</cp:revision>
  <cp:lastPrinted>2014-02-25T20:18:13Z</cp:lastPrinted>
  <dcterms:created xsi:type="dcterms:W3CDTF">2004-08-27T04:16:05Z</dcterms:created>
  <dcterms:modified xsi:type="dcterms:W3CDTF">2016-10-12T14:03:11Z</dcterms:modified>
</cp:coreProperties>
</file>